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5" r:id="rId3"/>
    <p:sldId id="257" r:id="rId4"/>
    <p:sldId id="273" r:id="rId5"/>
    <p:sldId id="260" r:id="rId6"/>
    <p:sldId id="268" r:id="rId7"/>
    <p:sldId id="262" r:id="rId8"/>
    <p:sldId id="269" r:id="rId9"/>
    <p:sldId id="261" r:id="rId10"/>
    <p:sldId id="274" r:id="rId11"/>
    <p:sldId id="263" r:id="rId12"/>
    <p:sldId id="258" r:id="rId13"/>
    <p:sldId id="267" r:id="rId14"/>
    <p:sldId id="259" r:id="rId15"/>
    <p:sldId id="272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/>
    <p:restoredTop sz="94686"/>
  </p:normalViewPr>
  <p:slideViewPr>
    <p:cSldViewPr snapToGrid="0" snapToObjects="1">
      <p:cViewPr varScale="1">
        <p:scale>
          <a:sx n="137" d="100"/>
          <a:sy n="137" d="100"/>
        </p:scale>
        <p:origin x="1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A2AD91-EB38-BC4B-BB1E-2AFCAE077F1A}" type="doc">
      <dgm:prSet loTypeId="urn:microsoft.com/office/officeart/2005/8/layout/vProcess5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3FD2DA0-487A-6143-8D19-8C13C194E2A4}">
      <dgm:prSet phldrT="[Text]" custT="1"/>
      <dgm:spPr/>
      <dgm:t>
        <a:bodyPr/>
        <a:lstStyle/>
        <a:p>
          <a:r>
            <a:rPr lang="en-US" sz="3200" dirty="0"/>
            <a:t>Fetch input DNA sequences</a:t>
          </a:r>
        </a:p>
      </dgm:t>
    </dgm:pt>
    <dgm:pt modelId="{B67428D4-735F-D446-9D5E-7FDA9F3E2B21}" type="parTrans" cxnId="{581F7E50-2342-3F48-9EAE-FBA7B1389D65}">
      <dgm:prSet/>
      <dgm:spPr/>
      <dgm:t>
        <a:bodyPr/>
        <a:lstStyle/>
        <a:p>
          <a:endParaRPr lang="en-US"/>
        </a:p>
      </dgm:t>
    </dgm:pt>
    <dgm:pt modelId="{913B312D-A983-5F48-AF31-0699298BD3C3}" type="sibTrans" cxnId="{581F7E50-2342-3F48-9EAE-FBA7B1389D65}">
      <dgm:prSet/>
      <dgm:spPr/>
      <dgm:t>
        <a:bodyPr/>
        <a:lstStyle/>
        <a:p>
          <a:endParaRPr lang="en-US"/>
        </a:p>
      </dgm:t>
    </dgm:pt>
    <dgm:pt modelId="{9F2B3849-F8EC-2B4B-91F5-EC94FB0C7D8A}">
      <dgm:prSet phldrT="[Text]" custT="1"/>
      <dgm:spPr/>
      <dgm:t>
        <a:bodyPr/>
        <a:lstStyle/>
        <a:p>
          <a:r>
            <a:rPr lang="en-US" sz="3200" dirty="0"/>
            <a:t>Processing in Kernel</a:t>
          </a:r>
        </a:p>
      </dgm:t>
    </dgm:pt>
    <dgm:pt modelId="{C5489B21-135B-9846-9BEA-553EFD6ED796}" type="parTrans" cxnId="{32B3649F-7432-6A49-A250-DA67708167FD}">
      <dgm:prSet/>
      <dgm:spPr/>
      <dgm:t>
        <a:bodyPr/>
        <a:lstStyle/>
        <a:p>
          <a:endParaRPr lang="en-US"/>
        </a:p>
      </dgm:t>
    </dgm:pt>
    <dgm:pt modelId="{AE253165-CB08-B740-B64B-71F886025393}" type="sibTrans" cxnId="{32B3649F-7432-6A49-A250-DA67708167FD}">
      <dgm:prSet/>
      <dgm:spPr/>
      <dgm:t>
        <a:bodyPr/>
        <a:lstStyle/>
        <a:p>
          <a:endParaRPr lang="en-US"/>
        </a:p>
      </dgm:t>
    </dgm:pt>
    <dgm:pt modelId="{BD27A903-B3DB-A74E-A59F-48CC0FB156E7}">
      <dgm:prSet phldrT="[Text]" custT="1"/>
      <dgm:spPr/>
      <dgm:t>
        <a:bodyPr/>
        <a:lstStyle/>
        <a:p>
          <a:r>
            <a:rPr lang="en-US" sz="3200" dirty="0"/>
            <a:t>Matched sequences to output</a:t>
          </a:r>
        </a:p>
      </dgm:t>
    </dgm:pt>
    <dgm:pt modelId="{81943A77-AB21-EE49-86AB-209759BB5D7C}" type="parTrans" cxnId="{189F7F09-2685-EF45-B0A7-BAF3F127C4A2}">
      <dgm:prSet/>
      <dgm:spPr/>
      <dgm:t>
        <a:bodyPr/>
        <a:lstStyle/>
        <a:p>
          <a:endParaRPr lang="en-US"/>
        </a:p>
      </dgm:t>
    </dgm:pt>
    <dgm:pt modelId="{FA931762-A2FF-B742-A62F-EB0CBE2811DF}" type="sibTrans" cxnId="{189F7F09-2685-EF45-B0A7-BAF3F127C4A2}">
      <dgm:prSet/>
      <dgm:spPr/>
      <dgm:t>
        <a:bodyPr/>
        <a:lstStyle/>
        <a:p>
          <a:endParaRPr lang="en-US"/>
        </a:p>
      </dgm:t>
    </dgm:pt>
    <dgm:pt modelId="{4CEABC44-2D52-6540-B358-6D836ABB6352}" type="pres">
      <dgm:prSet presAssocID="{85A2AD91-EB38-BC4B-BB1E-2AFCAE077F1A}" presName="outerComposite" presStyleCnt="0">
        <dgm:presLayoutVars>
          <dgm:chMax val="5"/>
          <dgm:dir/>
          <dgm:resizeHandles val="exact"/>
        </dgm:presLayoutVars>
      </dgm:prSet>
      <dgm:spPr/>
    </dgm:pt>
    <dgm:pt modelId="{A6862DD6-0795-2B4D-A0EA-83FCD20857C9}" type="pres">
      <dgm:prSet presAssocID="{85A2AD91-EB38-BC4B-BB1E-2AFCAE077F1A}" presName="dummyMaxCanvas" presStyleCnt="0">
        <dgm:presLayoutVars/>
      </dgm:prSet>
      <dgm:spPr/>
    </dgm:pt>
    <dgm:pt modelId="{45863149-B4B3-914D-9CE9-DE60EE7ACA60}" type="pres">
      <dgm:prSet presAssocID="{85A2AD91-EB38-BC4B-BB1E-2AFCAE077F1A}" presName="ThreeNodes_1" presStyleLbl="node1" presStyleIdx="0" presStyleCnt="3">
        <dgm:presLayoutVars>
          <dgm:bulletEnabled val="1"/>
        </dgm:presLayoutVars>
      </dgm:prSet>
      <dgm:spPr/>
    </dgm:pt>
    <dgm:pt modelId="{25CFC1E9-F398-4041-9518-2E723013112E}" type="pres">
      <dgm:prSet presAssocID="{85A2AD91-EB38-BC4B-BB1E-2AFCAE077F1A}" presName="ThreeNodes_2" presStyleLbl="node1" presStyleIdx="1" presStyleCnt="3">
        <dgm:presLayoutVars>
          <dgm:bulletEnabled val="1"/>
        </dgm:presLayoutVars>
      </dgm:prSet>
      <dgm:spPr/>
    </dgm:pt>
    <dgm:pt modelId="{451F965E-0556-5B4A-A71E-45143D192AB8}" type="pres">
      <dgm:prSet presAssocID="{85A2AD91-EB38-BC4B-BB1E-2AFCAE077F1A}" presName="ThreeNodes_3" presStyleLbl="node1" presStyleIdx="2" presStyleCnt="3">
        <dgm:presLayoutVars>
          <dgm:bulletEnabled val="1"/>
        </dgm:presLayoutVars>
      </dgm:prSet>
      <dgm:spPr/>
    </dgm:pt>
    <dgm:pt modelId="{7C141025-7CAD-4940-B6A7-0F3409366EAC}" type="pres">
      <dgm:prSet presAssocID="{85A2AD91-EB38-BC4B-BB1E-2AFCAE077F1A}" presName="ThreeConn_1-2" presStyleLbl="fgAccFollowNode1" presStyleIdx="0" presStyleCnt="2">
        <dgm:presLayoutVars>
          <dgm:bulletEnabled val="1"/>
        </dgm:presLayoutVars>
      </dgm:prSet>
      <dgm:spPr/>
    </dgm:pt>
    <dgm:pt modelId="{351C48EA-06D2-0943-B1BA-EE87CDB1EC0D}" type="pres">
      <dgm:prSet presAssocID="{85A2AD91-EB38-BC4B-BB1E-2AFCAE077F1A}" presName="ThreeConn_2-3" presStyleLbl="fgAccFollowNode1" presStyleIdx="1" presStyleCnt="2">
        <dgm:presLayoutVars>
          <dgm:bulletEnabled val="1"/>
        </dgm:presLayoutVars>
      </dgm:prSet>
      <dgm:spPr/>
    </dgm:pt>
    <dgm:pt modelId="{E0E56FA4-23EA-CD40-84E5-9DB256871788}" type="pres">
      <dgm:prSet presAssocID="{85A2AD91-EB38-BC4B-BB1E-2AFCAE077F1A}" presName="ThreeNodes_1_text" presStyleLbl="node1" presStyleIdx="2" presStyleCnt="3">
        <dgm:presLayoutVars>
          <dgm:bulletEnabled val="1"/>
        </dgm:presLayoutVars>
      </dgm:prSet>
      <dgm:spPr/>
    </dgm:pt>
    <dgm:pt modelId="{B546C785-E5C8-D54F-80C7-77FF1679E58E}" type="pres">
      <dgm:prSet presAssocID="{85A2AD91-EB38-BC4B-BB1E-2AFCAE077F1A}" presName="ThreeNodes_2_text" presStyleLbl="node1" presStyleIdx="2" presStyleCnt="3">
        <dgm:presLayoutVars>
          <dgm:bulletEnabled val="1"/>
        </dgm:presLayoutVars>
      </dgm:prSet>
      <dgm:spPr/>
    </dgm:pt>
    <dgm:pt modelId="{BF84C91B-BD20-564B-9E29-A1C3E4E1DEAC}" type="pres">
      <dgm:prSet presAssocID="{85A2AD91-EB38-BC4B-BB1E-2AFCAE077F1A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EA325608-41A7-A640-BD12-2AFC4E35D565}" type="presOf" srcId="{913B312D-A983-5F48-AF31-0699298BD3C3}" destId="{7C141025-7CAD-4940-B6A7-0F3409366EAC}" srcOrd="0" destOrd="0" presId="urn:microsoft.com/office/officeart/2005/8/layout/vProcess5"/>
    <dgm:cxn modelId="{189F7F09-2685-EF45-B0A7-BAF3F127C4A2}" srcId="{85A2AD91-EB38-BC4B-BB1E-2AFCAE077F1A}" destId="{BD27A903-B3DB-A74E-A59F-48CC0FB156E7}" srcOrd="2" destOrd="0" parTransId="{81943A77-AB21-EE49-86AB-209759BB5D7C}" sibTransId="{FA931762-A2FF-B742-A62F-EB0CBE2811DF}"/>
    <dgm:cxn modelId="{F75F1F2A-394C-354A-A8BE-A0C4277634A6}" type="presOf" srcId="{AE253165-CB08-B740-B64B-71F886025393}" destId="{351C48EA-06D2-0943-B1BA-EE87CDB1EC0D}" srcOrd="0" destOrd="0" presId="urn:microsoft.com/office/officeart/2005/8/layout/vProcess5"/>
    <dgm:cxn modelId="{4387602E-9CC3-A841-9C86-ECA8B6F7B572}" type="presOf" srcId="{85A2AD91-EB38-BC4B-BB1E-2AFCAE077F1A}" destId="{4CEABC44-2D52-6540-B358-6D836ABB6352}" srcOrd="0" destOrd="0" presId="urn:microsoft.com/office/officeart/2005/8/layout/vProcess5"/>
    <dgm:cxn modelId="{D3379A3B-C888-A94C-85F3-47085DA0D712}" type="presOf" srcId="{9F2B3849-F8EC-2B4B-91F5-EC94FB0C7D8A}" destId="{B546C785-E5C8-D54F-80C7-77FF1679E58E}" srcOrd="1" destOrd="0" presId="urn:microsoft.com/office/officeart/2005/8/layout/vProcess5"/>
    <dgm:cxn modelId="{581F7E50-2342-3F48-9EAE-FBA7B1389D65}" srcId="{85A2AD91-EB38-BC4B-BB1E-2AFCAE077F1A}" destId="{C3FD2DA0-487A-6143-8D19-8C13C194E2A4}" srcOrd="0" destOrd="0" parTransId="{B67428D4-735F-D446-9D5E-7FDA9F3E2B21}" sibTransId="{913B312D-A983-5F48-AF31-0699298BD3C3}"/>
    <dgm:cxn modelId="{62778593-A6C3-4641-B131-916C5C8BA0B0}" type="presOf" srcId="{BD27A903-B3DB-A74E-A59F-48CC0FB156E7}" destId="{451F965E-0556-5B4A-A71E-45143D192AB8}" srcOrd="0" destOrd="0" presId="urn:microsoft.com/office/officeart/2005/8/layout/vProcess5"/>
    <dgm:cxn modelId="{32B3649F-7432-6A49-A250-DA67708167FD}" srcId="{85A2AD91-EB38-BC4B-BB1E-2AFCAE077F1A}" destId="{9F2B3849-F8EC-2B4B-91F5-EC94FB0C7D8A}" srcOrd="1" destOrd="0" parTransId="{C5489B21-135B-9846-9BEA-553EFD6ED796}" sibTransId="{AE253165-CB08-B740-B64B-71F886025393}"/>
    <dgm:cxn modelId="{10D92CA0-E6AE-AE44-8651-E8B23B22D64E}" type="presOf" srcId="{9F2B3849-F8EC-2B4B-91F5-EC94FB0C7D8A}" destId="{25CFC1E9-F398-4041-9518-2E723013112E}" srcOrd="0" destOrd="0" presId="urn:microsoft.com/office/officeart/2005/8/layout/vProcess5"/>
    <dgm:cxn modelId="{898839BF-A8E4-CE45-A3FF-4E5DD7656DAC}" type="presOf" srcId="{C3FD2DA0-487A-6143-8D19-8C13C194E2A4}" destId="{E0E56FA4-23EA-CD40-84E5-9DB256871788}" srcOrd="1" destOrd="0" presId="urn:microsoft.com/office/officeart/2005/8/layout/vProcess5"/>
    <dgm:cxn modelId="{492282CE-B908-0B47-9551-B1B6F0F388B3}" type="presOf" srcId="{BD27A903-B3DB-A74E-A59F-48CC0FB156E7}" destId="{BF84C91B-BD20-564B-9E29-A1C3E4E1DEAC}" srcOrd="1" destOrd="0" presId="urn:microsoft.com/office/officeart/2005/8/layout/vProcess5"/>
    <dgm:cxn modelId="{0272D1F8-E9DD-C64A-A634-F1ECF0A7ACE4}" type="presOf" srcId="{C3FD2DA0-487A-6143-8D19-8C13C194E2A4}" destId="{45863149-B4B3-914D-9CE9-DE60EE7ACA60}" srcOrd="0" destOrd="0" presId="urn:microsoft.com/office/officeart/2005/8/layout/vProcess5"/>
    <dgm:cxn modelId="{654CA50B-A596-464A-88E8-0F6A3A513267}" type="presParOf" srcId="{4CEABC44-2D52-6540-B358-6D836ABB6352}" destId="{A6862DD6-0795-2B4D-A0EA-83FCD20857C9}" srcOrd="0" destOrd="0" presId="urn:microsoft.com/office/officeart/2005/8/layout/vProcess5"/>
    <dgm:cxn modelId="{781F2499-9E02-0A4E-BBF6-B42F7297730B}" type="presParOf" srcId="{4CEABC44-2D52-6540-B358-6D836ABB6352}" destId="{45863149-B4B3-914D-9CE9-DE60EE7ACA60}" srcOrd="1" destOrd="0" presId="urn:microsoft.com/office/officeart/2005/8/layout/vProcess5"/>
    <dgm:cxn modelId="{04F7679D-60BE-D841-A738-C6A5A247A49E}" type="presParOf" srcId="{4CEABC44-2D52-6540-B358-6D836ABB6352}" destId="{25CFC1E9-F398-4041-9518-2E723013112E}" srcOrd="2" destOrd="0" presId="urn:microsoft.com/office/officeart/2005/8/layout/vProcess5"/>
    <dgm:cxn modelId="{6623F8D8-4D76-B742-AF02-238BE4CC487C}" type="presParOf" srcId="{4CEABC44-2D52-6540-B358-6D836ABB6352}" destId="{451F965E-0556-5B4A-A71E-45143D192AB8}" srcOrd="3" destOrd="0" presId="urn:microsoft.com/office/officeart/2005/8/layout/vProcess5"/>
    <dgm:cxn modelId="{31C16A9E-F4E2-F146-8006-D3351D9E8463}" type="presParOf" srcId="{4CEABC44-2D52-6540-B358-6D836ABB6352}" destId="{7C141025-7CAD-4940-B6A7-0F3409366EAC}" srcOrd="4" destOrd="0" presId="urn:microsoft.com/office/officeart/2005/8/layout/vProcess5"/>
    <dgm:cxn modelId="{1574F769-03A1-F14D-A27A-D614D319CC5E}" type="presParOf" srcId="{4CEABC44-2D52-6540-B358-6D836ABB6352}" destId="{351C48EA-06D2-0943-B1BA-EE87CDB1EC0D}" srcOrd="5" destOrd="0" presId="urn:microsoft.com/office/officeart/2005/8/layout/vProcess5"/>
    <dgm:cxn modelId="{0D9FB988-4274-574A-88EB-D41A16850796}" type="presParOf" srcId="{4CEABC44-2D52-6540-B358-6D836ABB6352}" destId="{E0E56FA4-23EA-CD40-84E5-9DB256871788}" srcOrd="6" destOrd="0" presId="urn:microsoft.com/office/officeart/2005/8/layout/vProcess5"/>
    <dgm:cxn modelId="{2339FFAF-C021-5C44-8D30-B26AE6A40FBB}" type="presParOf" srcId="{4CEABC44-2D52-6540-B358-6D836ABB6352}" destId="{B546C785-E5C8-D54F-80C7-77FF1679E58E}" srcOrd="7" destOrd="0" presId="urn:microsoft.com/office/officeart/2005/8/layout/vProcess5"/>
    <dgm:cxn modelId="{157729C7-A028-C442-BC16-77C0E696901E}" type="presParOf" srcId="{4CEABC44-2D52-6540-B358-6D836ABB6352}" destId="{BF84C91B-BD20-564B-9E29-A1C3E4E1DEAC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9B0E9B-943F-8349-BAB8-610F521F3DEE}" type="doc">
      <dgm:prSet loTypeId="urn:microsoft.com/office/officeart/2005/8/layout/cycle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8EDF34F-12F7-9E41-B375-021D06CFB85E}">
      <dgm:prSet phldrT="[Text]" custT="1"/>
      <dgm:spPr/>
      <dgm:t>
        <a:bodyPr/>
        <a:lstStyle/>
        <a:p>
          <a:r>
            <a:rPr lang="en-US" sz="2000" dirty="0"/>
            <a:t>Copy to device memory</a:t>
          </a:r>
        </a:p>
      </dgm:t>
    </dgm:pt>
    <dgm:pt modelId="{9139BAC2-9FDB-2E4B-A81B-859C1713B35C}" type="parTrans" cxnId="{79416854-F8BF-6D4D-B923-66C9936F8F94}">
      <dgm:prSet/>
      <dgm:spPr/>
      <dgm:t>
        <a:bodyPr/>
        <a:lstStyle/>
        <a:p>
          <a:endParaRPr lang="en-US"/>
        </a:p>
      </dgm:t>
    </dgm:pt>
    <dgm:pt modelId="{63D92865-95F0-244B-81AB-94EB4C65C303}" type="sibTrans" cxnId="{79416854-F8BF-6D4D-B923-66C9936F8F94}">
      <dgm:prSet/>
      <dgm:spPr/>
      <dgm:t>
        <a:bodyPr/>
        <a:lstStyle/>
        <a:p>
          <a:endParaRPr lang="en-US"/>
        </a:p>
      </dgm:t>
    </dgm:pt>
    <dgm:pt modelId="{AC269297-8974-5142-B3D7-FBA56906D6D2}">
      <dgm:prSet phldrT="[Text]" custT="1"/>
      <dgm:spPr/>
      <dgm:t>
        <a:bodyPr/>
        <a:lstStyle/>
        <a:p>
          <a:r>
            <a:rPr lang="en-US" sz="2000" dirty="0"/>
            <a:t>Processing (Pattern Matching)</a:t>
          </a:r>
        </a:p>
      </dgm:t>
    </dgm:pt>
    <dgm:pt modelId="{E6C72772-4C9A-6D46-AED7-3092265EB415}" type="parTrans" cxnId="{6C82E79A-77F5-644B-BCD6-6C2870CE36FE}">
      <dgm:prSet/>
      <dgm:spPr/>
      <dgm:t>
        <a:bodyPr/>
        <a:lstStyle/>
        <a:p>
          <a:endParaRPr lang="en-US"/>
        </a:p>
      </dgm:t>
    </dgm:pt>
    <dgm:pt modelId="{5C558251-EA59-5A4C-98F9-74960A035A00}" type="sibTrans" cxnId="{6C82E79A-77F5-644B-BCD6-6C2870CE36FE}">
      <dgm:prSet/>
      <dgm:spPr/>
      <dgm:t>
        <a:bodyPr/>
        <a:lstStyle/>
        <a:p>
          <a:endParaRPr lang="en-US"/>
        </a:p>
      </dgm:t>
    </dgm:pt>
    <dgm:pt modelId="{4551E53C-2ED5-3F45-BA20-D38CADFD31A6}">
      <dgm:prSet phldrT="[Text]" custT="1"/>
      <dgm:spPr/>
      <dgm:t>
        <a:bodyPr/>
        <a:lstStyle/>
        <a:p>
          <a:r>
            <a:rPr lang="en-US" sz="2000" dirty="0"/>
            <a:t>Write to output</a:t>
          </a:r>
        </a:p>
      </dgm:t>
    </dgm:pt>
    <dgm:pt modelId="{61D30E75-B476-C245-9FAA-41058312FEF9}" type="parTrans" cxnId="{5D0164FF-3629-C542-B87E-BAFAC20585A2}">
      <dgm:prSet/>
      <dgm:spPr/>
      <dgm:t>
        <a:bodyPr/>
        <a:lstStyle/>
        <a:p>
          <a:endParaRPr lang="en-US"/>
        </a:p>
      </dgm:t>
    </dgm:pt>
    <dgm:pt modelId="{27D87BF7-115B-5A4E-88CF-D95520D9C50F}" type="sibTrans" cxnId="{5D0164FF-3629-C542-B87E-BAFAC20585A2}">
      <dgm:prSet/>
      <dgm:spPr/>
      <dgm:t>
        <a:bodyPr/>
        <a:lstStyle/>
        <a:p>
          <a:endParaRPr lang="en-US"/>
        </a:p>
      </dgm:t>
    </dgm:pt>
    <dgm:pt modelId="{1669CFF8-C5D2-5C4E-83FD-9C844C4B01BA}">
      <dgm:prSet phldrT="[Text]" custT="1"/>
      <dgm:spPr/>
      <dgm:t>
        <a:bodyPr/>
        <a:lstStyle/>
        <a:p>
          <a:r>
            <a:rPr lang="en-US" sz="2000" dirty="0"/>
            <a:t>Fetch N DNA pieces</a:t>
          </a:r>
        </a:p>
      </dgm:t>
    </dgm:pt>
    <dgm:pt modelId="{0B6D96B7-8A80-5746-BB03-81862C86552E}" type="parTrans" cxnId="{14BCF06B-9B8D-9B42-9D7E-DD445ABC44E8}">
      <dgm:prSet/>
      <dgm:spPr/>
      <dgm:t>
        <a:bodyPr/>
        <a:lstStyle/>
        <a:p>
          <a:endParaRPr lang="en-US"/>
        </a:p>
      </dgm:t>
    </dgm:pt>
    <dgm:pt modelId="{51E28320-8DFB-EF4D-AE06-1D9E7797393C}" type="sibTrans" cxnId="{14BCF06B-9B8D-9B42-9D7E-DD445ABC44E8}">
      <dgm:prSet/>
      <dgm:spPr/>
      <dgm:t>
        <a:bodyPr/>
        <a:lstStyle/>
        <a:p>
          <a:endParaRPr lang="en-US"/>
        </a:p>
      </dgm:t>
    </dgm:pt>
    <dgm:pt modelId="{F7768D73-CBE2-614F-9CCC-B9A95222FC93}" type="pres">
      <dgm:prSet presAssocID="{979B0E9B-943F-8349-BAB8-610F521F3DEE}" presName="Name0" presStyleCnt="0">
        <dgm:presLayoutVars>
          <dgm:dir/>
          <dgm:resizeHandles val="exact"/>
        </dgm:presLayoutVars>
      </dgm:prSet>
      <dgm:spPr/>
    </dgm:pt>
    <dgm:pt modelId="{8D4EE674-0F78-6B40-8448-0A844CF02463}" type="pres">
      <dgm:prSet presAssocID="{979B0E9B-943F-8349-BAB8-610F521F3DEE}" presName="cycle" presStyleCnt="0"/>
      <dgm:spPr/>
    </dgm:pt>
    <dgm:pt modelId="{D1918489-6D8A-6949-B651-70C1F70EA89B}" type="pres">
      <dgm:prSet presAssocID="{88EDF34F-12F7-9E41-B375-021D06CFB85E}" presName="nodeFirstNode" presStyleLbl="node1" presStyleIdx="0" presStyleCnt="4">
        <dgm:presLayoutVars>
          <dgm:bulletEnabled val="1"/>
        </dgm:presLayoutVars>
      </dgm:prSet>
      <dgm:spPr/>
    </dgm:pt>
    <dgm:pt modelId="{60DE87DC-CA3F-3046-BA33-CFF366B971E9}" type="pres">
      <dgm:prSet presAssocID="{63D92865-95F0-244B-81AB-94EB4C65C303}" presName="sibTransFirstNode" presStyleLbl="bgShp" presStyleIdx="0" presStyleCnt="1"/>
      <dgm:spPr/>
    </dgm:pt>
    <dgm:pt modelId="{8F91F5E5-C8A9-C045-8303-F4F5FB9BD3C7}" type="pres">
      <dgm:prSet presAssocID="{AC269297-8974-5142-B3D7-FBA56906D6D2}" presName="nodeFollowingNodes" presStyleLbl="node1" presStyleIdx="1" presStyleCnt="4" custRadScaleRad="120895">
        <dgm:presLayoutVars>
          <dgm:bulletEnabled val="1"/>
        </dgm:presLayoutVars>
      </dgm:prSet>
      <dgm:spPr/>
    </dgm:pt>
    <dgm:pt modelId="{67CFAEE3-554E-5943-A0A4-38998A170F59}" type="pres">
      <dgm:prSet presAssocID="{4551E53C-2ED5-3F45-BA20-D38CADFD31A6}" presName="nodeFollowingNodes" presStyleLbl="node1" presStyleIdx="2" presStyleCnt="4">
        <dgm:presLayoutVars>
          <dgm:bulletEnabled val="1"/>
        </dgm:presLayoutVars>
      </dgm:prSet>
      <dgm:spPr/>
    </dgm:pt>
    <dgm:pt modelId="{7367B55C-D7A3-2249-9E3C-4A9F7E060477}" type="pres">
      <dgm:prSet presAssocID="{1669CFF8-C5D2-5C4E-83FD-9C844C4B01BA}" presName="nodeFollowingNodes" presStyleLbl="node1" presStyleIdx="3" presStyleCnt="4" custRadScaleRad="129850">
        <dgm:presLayoutVars>
          <dgm:bulletEnabled val="1"/>
        </dgm:presLayoutVars>
      </dgm:prSet>
      <dgm:spPr/>
    </dgm:pt>
  </dgm:ptLst>
  <dgm:cxnLst>
    <dgm:cxn modelId="{E39A744C-E28E-814D-B41F-2FCFE016EF5D}" type="presOf" srcId="{4551E53C-2ED5-3F45-BA20-D38CADFD31A6}" destId="{67CFAEE3-554E-5943-A0A4-38998A170F59}" srcOrd="0" destOrd="0" presId="urn:microsoft.com/office/officeart/2005/8/layout/cycle3"/>
    <dgm:cxn modelId="{79416854-F8BF-6D4D-B923-66C9936F8F94}" srcId="{979B0E9B-943F-8349-BAB8-610F521F3DEE}" destId="{88EDF34F-12F7-9E41-B375-021D06CFB85E}" srcOrd="0" destOrd="0" parTransId="{9139BAC2-9FDB-2E4B-A81B-859C1713B35C}" sibTransId="{63D92865-95F0-244B-81AB-94EB4C65C303}"/>
    <dgm:cxn modelId="{93DA4F5D-7F7D-6243-B675-54D629B2BDC5}" type="presOf" srcId="{63D92865-95F0-244B-81AB-94EB4C65C303}" destId="{60DE87DC-CA3F-3046-BA33-CFF366B971E9}" srcOrd="0" destOrd="0" presId="urn:microsoft.com/office/officeart/2005/8/layout/cycle3"/>
    <dgm:cxn modelId="{0219645F-56FA-3347-8ED2-64AA745F9460}" type="presOf" srcId="{979B0E9B-943F-8349-BAB8-610F521F3DEE}" destId="{F7768D73-CBE2-614F-9CCC-B9A95222FC93}" srcOrd="0" destOrd="0" presId="urn:microsoft.com/office/officeart/2005/8/layout/cycle3"/>
    <dgm:cxn modelId="{0FD0EE67-37FC-C646-BC5C-4385E56F5203}" type="presOf" srcId="{1669CFF8-C5D2-5C4E-83FD-9C844C4B01BA}" destId="{7367B55C-D7A3-2249-9E3C-4A9F7E060477}" srcOrd="0" destOrd="0" presId="urn:microsoft.com/office/officeart/2005/8/layout/cycle3"/>
    <dgm:cxn modelId="{14BCF06B-9B8D-9B42-9D7E-DD445ABC44E8}" srcId="{979B0E9B-943F-8349-BAB8-610F521F3DEE}" destId="{1669CFF8-C5D2-5C4E-83FD-9C844C4B01BA}" srcOrd="3" destOrd="0" parTransId="{0B6D96B7-8A80-5746-BB03-81862C86552E}" sibTransId="{51E28320-8DFB-EF4D-AE06-1D9E7797393C}"/>
    <dgm:cxn modelId="{3919868B-F4E9-CA42-B14A-8C22E18350E0}" type="presOf" srcId="{AC269297-8974-5142-B3D7-FBA56906D6D2}" destId="{8F91F5E5-C8A9-C045-8303-F4F5FB9BD3C7}" srcOrd="0" destOrd="0" presId="urn:microsoft.com/office/officeart/2005/8/layout/cycle3"/>
    <dgm:cxn modelId="{6C82E79A-77F5-644B-BCD6-6C2870CE36FE}" srcId="{979B0E9B-943F-8349-BAB8-610F521F3DEE}" destId="{AC269297-8974-5142-B3D7-FBA56906D6D2}" srcOrd="1" destOrd="0" parTransId="{E6C72772-4C9A-6D46-AED7-3092265EB415}" sibTransId="{5C558251-EA59-5A4C-98F9-74960A035A00}"/>
    <dgm:cxn modelId="{46620CC7-0237-DD4A-B21D-55CFBBA02431}" type="presOf" srcId="{88EDF34F-12F7-9E41-B375-021D06CFB85E}" destId="{D1918489-6D8A-6949-B651-70C1F70EA89B}" srcOrd="0" destOrd="0" presId="urn:microsoft.com/office/officeart/2005/8/layout/cycle3"/>
    <dgm:cxn modelId="{5D0164FF-3629-C542-B87E-BAFAC20585A2}" srcId="{979B0E9B-943F-8349-BAB8-610F521F3DEE}" destId="{4551E53C-2ED5-3F45-BA20-D38CADFD31A6}" srcOrd="2" destOrd="0" parTransId="{61D30E75-B476-C245-9FAA-41058312FEF9}" sibTransId="{27D87BF7-115B-5A4E-88CF-D95520D9C50F}"/>
    <dgm:cxn modelId="{F5F8C3F4-BA92-9844-ABF5-A7A394CC8D57}" type="presParOf" srcId="{F7768D73-CBE2-614F-9CCC-B9A95222FC93}" destId="{8D4EE674-0F78-6B40-8448-0A844CF02463}" srcOrd="0" destOrd="0" presId="urn:microsoft.com/office/officeart/2005/8/layout/cycle3"/>
    <dgm:cxn modelId="{68C1CF3F-7E2A-E341-BA89-9D7CB91B39D2}" type="presParOf" srcId="{8D4EE674-0F78-6B40-8448-0A844CF02463}" destId="{D1918489-6D8A-6949-B651-70C1F70EA89B}" srcOrd="0" destOrd="0" presId="urn:microsoft.com/office/officeart/2005/8/layout/cycle3"/>
    <dgm:cxn modelId="{44FEB927-DDA1-B740-BA6C-2DA7998AFA4B}" type="presParOf" srcId="{8D4EE674-0F78-6B40-8448-0A844CF02463}" destId="{60DE87DC-CA3F-3046-BA33-CFF366B971E9}" srcOrd="1" destOrd="0" presId="urn:microsoft.com/office/officeart/2005/8/layout/cycle3"/>
    <dgm:cxn modelId="{80386E0D-9BB3-6E4F-A540-7E9ECB4C66F9}" type="presParOf" srcId="{8D4EE674-0F78-6B40-8448-0A844CF02463}" destId="{8F91F5E5-C8A9-C045-8303-F4F5FB9BD3C7}" srcOrd="2" destOrd="0" presId="urn:microsoft.com/office/officeart/2005/8/layout/cycle3"/>
    <dgm:cxn modelId="{6F53FFF7-8685-D245-913C-0C72594EE24D}" type="presParOf" srcId="{8D4EE674-0F78-6B40-8448-0A844CF02463}" destId="{67CFAEE3-554E-5943-A0A4-38998A170F59}" srcOrd="3" destOrd="0" presId="urn:microsoft.com/office/officeart/2005/8/layout/cycle3"/>
    <dgm:cxn modelId="{A198A938-F86C-404E-A71D-F39CC5FCC22F}" type="presParOf" srcId="{8D4EE674-0F78-6B40-8448-0A844CF02463}" destId="{7367B55C-D7A3-2249-9E3C-4A9F7E060477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863149-B4B3-914D-9CE9-DE60EE7ACA60}">
      <dsp:nvSpPr>
        <dsp:cNvPr id="0" name=""/>
        <dsp:cNvSpPr/>
      </dsp:nvSpPr>
      <dsp:spPr>
        <a:xfrm>
          <a:off x="0" y="0"/>
          <a:ext cx="8526823" cy="876949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Fetch input DNA sequences</a:t>
          </a:r>
        </a:p>
      </dsp:txBody>
      <dsp:txXfrm>
        <a:off x="25685" y="25685"/>
        <a:ext cx="7580526" cy="825579"/>
      </dsp:txXfrm>
    </dsp:sp>
    <dsp:sp modelId="{25CFC1E9-F398-4041-9518-2E723013112E}">
      <dsp:nvSpPr>
        <dsp:cNvPr id="0" name=""/>
        <dsp:cNvSpPr/>
      </dsp:nvSpPr>
      <dsp:spPr>
        <a:xfrm>
          <a:off x="752366" y="1023107"/>
          <a:ext cx="8526823" cy="876949"/>
        </a:xfrm>
        <a:prstGeom prst="roundRect">
          <a:avLst>
            <a:gd name="adj" fmla="val 10000"/>
          </a:avLst>
        </a:prstGeom>
        <a:solidFill>
          <a:schemeClr val="accent5">
            <a:hueOff val="-743526"/>
            <a:satOff val="126"/>
            <a:lumOff val="-4019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Processing in Kernel</a:t>
          </a:r>
        </a:p>
      </dsp:txBody>
      <dsp:txXfrm>
        <a:off x="778051" y="1048792"/>
        <a:ext cx="7153069" cy="825579"/>
      </dsp:txXfrm>
    </dsp:sp>
    <dsp:sp modelId="{451F965E-0556-5B4A-A71E-45143D192AB8}">
      <dsp:nvSpPr>
        <dsp:cNvPr id="0" name=""/>
        <dsp:cNvSpPr/>
      </dsp:nvSpPr>
      <dsp:spPr>
        <a:xfrm>
          <a:off x="1504733" y="2046214"/>
          <a:ext cx="8526823" cy="876949"/>
        </a:xfrm>
        <a:prstGeom prst="roundRect">
          <a:avLst>
            <a:gd name="adj" fmla="val 10000"/>
          </a:avLst>
        </a:prstGeom>
        <a:solidFill>
          <a:schemeClr val="accent5">
            <a:hueOff val="-1487053"/>
            <a:satOff val="252"/>
            <a:lumOff val="-803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Matched sequences to output</a:t>
          </a:r>
        </a:p>
      </dsp:txBody>
      <dsp:txXfrm>
        <a:off x="1530418" y="2071899"/>
        <a:ext cx="7153069" cy="825579"/>
      </dsp:txXfrm>
    </dsp:sp>
    <dsp:sp modelId="{7C141025-7CAD-4940-B6A7-0F3409366EAC}">
      <dsp:nvSpPr>
        <dsp:cNvPr id="0" name=""/>
        <dsp:cNvSpPr/>
      </dsp:nvSpPr>
      <dsp:spPr>
        <a:xfrm>
          <a:off x="7956806" y="665019"/>
          <a:ext cx="570016" cy="57001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085060" y="665019"/>
        <a:ext cx="313508" cy="428937"/>
      </dsp:txXfrm>
    </dsp:sp>
    <dsp:sp modelId="{351C48EA-06D2-0943-B1BA-EE87CDB1EC0D}">
      <dsp:nvSpPr>
        <dsp:cNvPr id="0" name=""/>
        <dsp:cNvSpPr/>
      </dsp:nvSpPr>
      <dsp:spPr>
        <a:xfrm>
          <a:off x="8709173" y="1682280"/>
          <a:ext cx="570016" cy="570016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874748"/>
            <a:satOff val="-19647"/>
            <a:lumOff val="-1749"/>
            <a:alphaOff val="0"/>
          </a:schemeClr>
        </a:solidFill>
        <a:ln w="22225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600" kern="1200"/>
        </a:p>
      </dsp:txBody>
      <dsp:txXfrm>
        <a:off x="8837427" y="1682280"/>
        <a:ext cx="313508" cy="4289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DE87DC-CA3F-3046-BA33-CFF366B971E9}">
      <dsp:nvSpPr>
        <dsp:cNvPr id="0" name=""/>
        <dsp:cNvSpPr/>
      </dsp:nvSpPr>
      <dsp:spPr>
        <a:xfrm>
          <a:off x="2602934" y="-69856"/>
          <a:ext cx="2892687" cy="2892687"/>
        </a:xfrm>
        <a:prstGeom prst="circularArrow">
          <a:avLst>
            <a:gd name="adj1" fmla="val 4668"/>
            <a:gd name="adj2" fmla="val 272909"/>
            <a:gd name="adj3" fmla="val 12888797"/>
            <a:gd name="adj4" fmla="val 17991812"/>
            <a:gd name="adj5" fmla="val 4847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18489-6D8A-6949-B651-70C1F70EA89B}">
      <dsp:nvSpPr>
        <dsp:cNvPr id="0" name=""/>
        <dsp:cNvSpPr/>
      </dsp:nvSpPr>
      <dsp:spPr>
        <a:xfrm>
          <a:off x="3100228" y="822"/>
          <a:ext cx="1898099" cy="94904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Copy to device memory</a:t>
          </a:r>
        </a:p>
      </dsp:txBody>
      <dsp:txXfrm>
        <a:off x="3146557" y="47151"/>
        <a:ext cx="1805441" cy="856391"/>
      </dsp:txXfrm>
    </dsp:sp>
    <dsp:sp modelId="{8F91F5E5-C8A9-C045-8303-F4F5FB9BD3C7}">
      <dsp:nvSpPr>
        <dsp:cNvPr id="0" name=""/>
        <dsp:cNvSpPr/>
      </dsp:nvSpPr>
      <dsp:spPr>
        <a:xfrm>
          <a:off x="4355924" y="1039489"/>
          <a:ext cx="1898099" cy="949049"/>
        </a:xfrm>
        <a:prstGeom prst="roundRect">
          <a:avLst/>
        </a:prstGeom>
        <a:solidFill>
          <a:schemeClr val="accent5">
            <a:hueOff val="-495684"/>
            <a:satOff val="84"/>
            <a:lumOff val="-2679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Processing (Pattern Matching)</a:t>
          </a:r>
        </a:p>
      </dsp:txBody>
      <dsp:txXfrm>
        <a:off x="4402253" y="1085818"/>
        <a:ext cx="1805441" cy="856391"/>
      </dsp:txXfrm>
    </dsp:sp>
    <dsp:sp modelId="{67CFAEE3-554E-5943-A0A4-38998A170F59}">
      <dsp:nvSpPr>
        <dsp:cNvPr id="0" name=""/>
        <dsp:cNvSpPr/>
      </dsp:nvSpPr>
      <dsp:spPr>
        <a:xfrm>
          <a:off x="3100228" y="2078156"/>
          <a:ext cx="1898099" cy="949049"/>
        </a:xfrm>
        <a:prstGeom prst="roundRect">
          <a:avLst/>
        </a:prstGeom>
        <a:solidFill>
          <a:schemeClr val="accent5">
            <a:hueOff val="-991368"/>
            <a:satOff val="168"/>
            <a:lumOff val="-535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Write to output</a:t>
          </a:r>
        </a:p>
      </dsp:txBody>
      <dsp:txXfrm>
        <a:off x="3146557" y="2124485"/>
        <a:ext cx="1805441" cy="856391"/>
      </dsp:txXfrm>
    </dsp:sp>
    <dsp:sp modelId="{7367B55C-D7A3-2249-9E3C-4A9F7E060477}">
      <dsp:nvSpPr>
        <dsp:cNvPr id="0" name=""/>
        <dsp:cNvSpPr/>
      </dsp:nvSpPr>
      <dsp:spPr>
        <a:xfrm>
          <a:off x="1751519" y="1039489"/>
          <a:ext cx="1898099" cy="949049"/>
        </a:xfrm>
        <a:prstGeom prst="roundRect">
          <a:avLst/>
        </a:prstGeom>
        <a:solidFill>
          <a:schemeClr val="accent5">
            <a:hueOff val="-1487053"/>
            <a:satOff val="252"/>
            <a:lumOff val="-8037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Fetch N DNA pieces</a:t>
          </a:r>
        </a:p>
      </dsp:txBody>
      <dsp:txXfrm>
        <a:off x="1797848" y="1085818"/>
        <a:ext cx="1805441" cy="8563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55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03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562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47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3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146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61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291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608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004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224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5511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loud.intel.com/oneapi/documentation/connect-with-ssh-linux-macos/" TargetMode="External"/><Relationship Id="rId3" Type="http://schemas.openxmlformats.org/officeDocument/2006/relationships/hyperlink" Target="https://developer.nvidia.com/blog/how-optimize-data-transfers-cuda-cc/" TargetMode="External"/><Relationship Id="rId7" Type="http://schemas.openxmlformats.org/officeDocument/2006/relationships/hyperlink" Target="https://github.com/olcf/cuda-training-series/tree/master/exercises/" TargetMode="External"/><Relationship Id="rId2" Type="http://schemas.openxmlformats.org/officeDocument/2006/relationships/hyperlink" Target="http://rosettacode.org/wiki/FASTA_format#C.2B.2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ntel.com/content/www/us/en/developer/tools/oneapi/training/overview.html" TargetMode="External"/><Relationship Id="rId5" Type="http://schemas.openxmlformats.org/officeDocument/2006/relationships/hyperlink" Target="https://devcloud.intel.com/oneapi/get_started/" TargetMode="External"/><Relationship Id="rId10" Type="http://schemas.openxmlformats.org/officeDocument/2006/relationships/hyperlink" Target="https://www.networkworld.com/article/3489256/breaking-linux-files-into-pieces-with-the-split-command.html" TargetMode="External"/><Relationship Id="rId4" Type="http://schemas.openxmlformats.org/officeDocument/2006/relationships/hyperlink" Target="https://www.olcf.ornl.gov/cuda-training-series/" TargetMode="External"/><Relationship Id="rId9" Type="http://schemas.openxmlformats.org/officeDocument/2006/relationships/hyperlink" Target="https://kb.iu.edu/d/afar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A close-up of a jellyfish&#10;&#10;Description automatically generated with low confidence">
            <a:extLst>
              <a:ext uri="{FF2B5EF4-FFF2-40B4-BE49-F238E27FC236}">
                <a16:creationId xmlns:a16="http://schemas.microsoft.com/office/drawing/2014/main" id="{106A3AD6-1C23-BB42-4376-9C94D71499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163765" y="-96982"/>
            <a:ext cx="12369619" cy="6957901"/>
          </a:xfrm>
          <a:prstGeom prst="rect">
            <a:avLst/>
          </a:prstGeom>
        </p:spPr>
      </p:pic>
      <p:sp>
        <p:nvSpPr>
          <p:cNvPr id="29" name="Rectangle 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E087F7-348E-CBBA-D70A-1825A6A69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Telomeric pattern searching in DNA sequences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01F43-1309-4FA0-8850-F7CBD9FCB2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133134"/>
            <a:ext cx="10902016" cy="20453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1800" dirty="0" err="1">
                <a:solidFill>
                  <a:schemeClr val="bg1"/>
                </a:solidFill>
              </a:rPr>
              <a:t>Priyatham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sz="1800" dirty="0" err="1">
                <a:solidFill>
                  <a:schemeClr val="bg1"/>
                </a:solidFill>
              </a:rPr>
              <a:t>Beesipogu</a:t>
            </a:r>
            <a:r>
              <a:rPr lang="en-US" sz="1800" dirty="0">
                <a:solidFill>
                  <a:schemeClr val="bg1"/>
                </a:solidFill>
              </a:rPr>
              <a:t> - 01204427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HPC – Spring 2022</a:t>
            </a:r>
          </a:p>
          <a:p>
            <a:pPr algn="ctr"/>
            <a:endParaRPr lang="en-US" sz="1800" dirty="0">
              <a:solidFill>
                <a:schemeClr val="bg1"/>
              </a:solidFill>
            </a:endParaRP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Under the guidance of Dr. </a:t>
            </a:r>
            <a:r>
              <a:rPr lang="en-US" sz="1800" dirty="0" err="1">
                <a:solidFill>
                  <a:schemeClr val="bg1"/>
                </a:solidFill>
              </a:rPr>
              <a:t>mohammad</a:t>
            </a:r>
            <a:r>
              <a:rPr lang="en-US" sz="1800" dirty="0">
                <a:solidFill>
                  <a:schemeClr val="bg1"/>
                </a:solidFill>
              </a:rPr>
              <a:t> Zubair</a:t>
            </a:r>
          </a:p>
          <a:p>
            <a:pPr algn="ctr"/>
            <a:r>
              <a:rPr lang="en-US" sz="1800" dirty="0">
                <a:solidFill>
                  <a:schemeClr val="bg1"/>
                </a:solidFill>
              </a:rPr>
              <a:t>Special Thanks to ELENI ADAM </a:t>
            </a:r>
          </a:p>
        </p:txBody>
      </p:sp>
      <p:cxnSp>
        <p:nvCxnSpPr>
          <p:cNvPr id="30" name="Straight Connector 10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Logo Downloads - Old Dominion University">
            <a:extLst>
              <a:ext uri="{FF2B5EF4-FFF2-40B4-BE49-F238E27FC236}">
                <a16:creationId xmlns:a16="http://schemas.microsoft.com/office/drawing/2014/main" id="{5B9406C9-9CDD-C75C-E513-69ABEE87B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39" y="5427181"/>
            <a:ext cx="1595715" cy="688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17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6ABF8-6DA3-A683-3DB0-40C420680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CD230CCF-DD7B-5EEA-72F3-B3E13A908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" y="2970571"/>
            <a:ext cx="11029950" cy="28185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217E82-1484-E5FB-5C0C-A087EA953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025" y="1971102"/>
            <a:ext cx="11023056" cy="9826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AE16EB2-A502-8E6A-697B-4AC79306B5E3}"/>
              </a:ext>
            </a:extLst>
          </p:cNvPr>
          <p:cNvSpPr txBox="1"/>
          <p:nvPr/>
        </p:nvSpPr>
        <p:spPr>
          <a:xfrm>
            <a:off x="818147" y="5843226"/>
            <a:ext cx="580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CUDA code is 8x faster than CPU code on 15GB data</a:t>
            </a:r>
          </a:p>
        </p:txBody>
      </p:sp>
    </p:spTree>
    <p:extLst>
      <p:ext uri="{BB962C8B-B14F-4D97-AF65-F5344CB8AC3E}">
        <p14:creationId xmlns:p14="http://schemas.microsoft.com/office/powerpoint/2010/main" val="1815590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39727-D1A9-A28C-7BD2-B0B7B441A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</a:t>
            </a:r>
            <a:r>
              <a:rPr lang="en-US" dirty="0" err="1"/>
              <a:t>cuda</a:t>
            </a:r>
            <a:r>
              <a:rPr lang="en-US" dirty="0"/>
              <a:t> &amp; </a:t>
            </a:r>
            <a:r>
              <a:rPr lang="en-US" dirty="0" err="1"/>
              <a:t>oneapi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33568-B353-2628-04CE-603247E5E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OneAPI</a:t>
            </a:r>
            <a:r>
              <a:rPr lang="en-US" dirty="0"/>
              <a:t> has easily implementable kernel</a:t>
            </a:r>
          </a:p>
          <a:p>
            <a:r>
              <a:rPr lang="en-US" dirty="0"/>
              <a:t>CUDA programming feels like everything’s written from scratch, more visible what’s going on, where are we stuck at. How a thread is being used can be found</a:t>
            </a:r>
          </a:p>
          <a:p>
            <a:r>
              <a:rPr lang="en-US" dirty="0"/>
              <a:t>More debug tools available in </a:t>
            </a:r>
            <a:r>
              <a:rPr lang="en-US" dirty="0" err="1"/>
              <a:t>Cuda</a:t>
            </a:r>
            <a:r>
              <a:rPr lang="en-US" dirty="0"/>
              <a:t>, debugging is a nightmare in </a:t>
            </a:r>
            <a:r>
              <a:rPr lang="en-US" dirty="0" err="1"/>
              <a:t>OneAPI</a:t>
            </a:r>
            <a:endParaRPr lang="en-US" dirty="0"/>
          </a:p>
          <a:p>
            <a:r>
              <a:rPr lang="en-US" dirty="0" err="1"/>
              <a:t>OneAPI</a:t>
            </a:r>
            <a:r>
              <a:rPr lang="en-US" dirty="0"/>
              <a:t> - hard to setup in terminal</a:t>
            </a:r>
          </a:p>
          <a:p>
            <a:r>
              <a:rPr lang="en-US" dirty="0"/>
              <a:t>Output isn’t readily available for tasks taking more than 60 secs and no notification – </a:t>
            </a:r>
            <a:r>
              <a:rPr lang="en-US" dirty="0" err="1"/>
              <a:t>oneapi</a:t>
            </a:r>
            <a:endParaRPr lang="en-US" dirty="0"/>
          </a:p>
          <a:p>
            <a:r>
              <a:rPr lang="en-US" dirty="0" err="1"/>
              <a:t>Cuda</a:t>
            </a:r>
            <a:r>
              <a:rPr lang="en-US" dirty="0"/>
              <a:t> trainings were great but didn’t cover everything like pipeline</a:t>
            </a:r>
          </a:p>
          <a:p>
            <a:r>
              <a:rPr lang="en-US" dirty="0"/>
              <a:t>Overall I prefer CUDA</a:t>
            </a:r>
          </a:p>
        </p:txBody>
      </p:sp>
    </p:spTree>
    <p:extLst>
      <p:ext uri="{BB962C8B-B14F-4D97-AF65-F5344CB8AC3E}">
        <p14:creationId xmlns:p14="http://schemas.microsoft.com/office/powerpoint/2010/main" val="464788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D05B0-3E04-0F68-85A7-4CF5737F3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6F1FA-F14D-292B-4421-E09C5B183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While sending a large 2D char array to kernel</a:t>
            </a:r>
          </a:p>
          <a:p>
            <a:r>
              <a:rPr lang="en-US" dirty="0"/>
              <a:t>15GB data uploading to </a:t>
            </a:r>
            <a:r>
              <a:rPr lang="en-US" dirty="0" err="1"/>
              <a:t>devcloud</a:t>
            </a:r>
            <a:r>
              <a:rPr lang="en-US" dirty="0"/>
              <a:t> server – split and uploaded</a:t>
            </a:r>
          </a:p>
          <a:p>
            <a:r>
              <a:rPr lang="en-US" dirty="0"/>
              <a:t>Deciding on which approach would be better for </a:t>
            </a:r>
            <a:r>
              <a:rPr lang="en-US" dirty="0" err="1"/>
              <a:t>OneAPI</a:t>
            </a:r>
            <a:r>
              <a:rPr lang="en-US" dirty="0"/>
              <a:t> (buffers, accessors, shared memory, etc..)</a:t>
            </a:r>
          </a:p>
          <a:p>
            <a:r>
              <a:rPr lang="en-US" dirty="0"/>
              <a:t>Setting up </a:t>
            </a:r>
            <a:r>
              <a:rPr lang="en-US" dirty="0" err="1"/>
              <a:t>devcloud</a:t>
            </a:r>
            <a:r>
              <a:rPr lang="en-US" dirty="0"/>
              <a:t> connection in terminal</a:t>
            </a:r>
          </a:p>
          <a:p>
            <a:r>
              <a:rPr lang="en-US" dirty="0"/>
              <a:t>Server issues</a:t>
            </a:r>
          </a:p>
          <a:p>
            <a:r>
              <a:rPr lang="en-US" dirty="0" err="1"/>
              <a:t>Devcloud</a:t>
            </a:r>
            <a:r>
              <a:rPr lang="en-US" dirty="0"/>
              <a:t> output varies if file opened before write complete</a:t>
            </a:r>
          </a:p>
          <a:p>
            <a:r>
              <a:rPr lang="en-US" dirty="0"/>
              <a:t>Segmentation fault, Threads synchronization</a:t>
            </a:r>
          </a:p>
        </p:txBody>
      </p:sp>
    </p:spTree>
    <p:extLst>
      <p:ext uri="{BB962C8B-B14F-4D97-AF65-F5344CB8AC3E}">
        <p14:creationId xmlns:p14="http://schemas.microsoft.com/office/powerpoint/2010/main" val="3657889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37C28-A43D-100D-E50A-DB47E257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7AA1A-03B8-C9CB-DEB5-8DEE18EEA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somehow able to allocate more global memory than 2 GB</a:t>
            </a:r>
          </a:p>
          <a:p>
            <a:r>
              <a:rPr lang="en-US" dirty="0"/>
              <a:t>Multi GPU approach</a:t>
            </a:r>
          </a:p>
          <a:p>
            <a:r>
              <a:rPr lang="en-US" dirty="0"/>
              <a:t>Pipelining approach</a:t>
            </a:r>
          </a:p>
          <a:p>
            <a:r>
              <a:rPr lang="en-US" dirty="0"/>
              <a:t>Remove dependency on max pattern length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059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1CE62-BFF2-4D85-BEBC-D147582E7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CF263-A426-043C-6B2B-26DD42141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673758"/>
            <a:ext cx="11029615" cy="3634486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http://rosettacode.org/wiki/FASTA_format#C.2B.2B</a:t>
            </a:r>
            <a:endParaRPr lang="en-US" dirty="0"/>
          </a:p>
          <a:p>
            <a:r>
              <a:rPr lang="en-US" dirty="0">
                <a:hlinkClick r:id="rId3"/>
              </a:rPr>
              <a:t>https://developer.nvidia.com/blog/how-optimize-data-transfers-cuda-cc/</a:t>
            </a:r>
            <a:endParaRPr lang="en-US" dirty="0"/>
          </a:p>
          <a:p>
            <a:r>
              <a:rPr lang="en-US" dirty="0">
                <a:hlinkClick r:id="rId4"/>
              </a:rPr>
              <a:t>https://www.olcf.ornl.gov/cuda-training-series/</a:t>
            </a:r>
            <a:endParaRPr lang="en-US" dirty="0"/>
          </a:p>
          <a:p>
            <a:r>
              <a:rPr lang="en-US" dirty="0">
                <a:hlinkClick r:id="rId5"/>
              </a:rPr>
              <a:t>https://devcloud.intel.com/oneapi/get_started/</a:t>
            </a:r>
            <a:endParaRPr lang="en-US" dirty="0"/>
          </a:p>
          <a:p>
            <a:r>
              <a:rPr lang="en-US" dirty="0">
                <a:hlinkClick r:id="rId6"/>
              </a:rPr>
              <a:t>https://www.intel.com/content/www/us/en/developer/tools/oneapi/training/overview.html</a:t>
            </a:r>
            <a:endParaRPr lang="en-US" dirty="0"/>
          </a:p>
          <a:p>
            <a:r>
              <a:rPr lang="en-US" dirty="0">
                <a:hlinkClick r:id="rId7"/>
              </a:rPr>
              <a:t>https://github.com/olcf/cuda-training-series/tree/master/exercises/</a:t>
            </a:r>
            <a:endParaRPr lang="en-US" dirty="0"/>
          </a:p>
          <a:p>
            <a:r>
              <a:rPr lang="en-US" dirty="0">
                <a:hlinkClick r:id="rId8"/>
              </a:rPr>
              <a:t>https://devcloud.intel.com/oneapi/documentation/connect-with-ssh-linux-macos/</a:t>
            </a:r>
            <a:endParaRPr lang="en-US" dirty="0"/>
          </a:p>
          <a:p>
            <a:r>
              <a:rPr lang="en-US" dirty="0">
                <a:hlinkClick r:id="rId9"/>
              </a:rPr>
              <a:t>https://kb.iu.edu/d/afar</a:t>
            </a:r>
            <a:endParaRPr lang="en-US" dirty="0"/>
          </a:p>
          <a:p>
            <a:r>
              <a:rPr lang="en-US" dirty="0">
                <a:hlinkClick r:id="rId10"/>
              </a:rPr>
              <a:t>https://www.networkworld.com/article/3489256/breaking-linux-files-into-pieces-with-the-split-command.html</a:t>
            </a:r>
            <a:endParaRPr lang="en-US" dirty="0"/>
          </a:p>
          <a:p>
            <a:r>
              <a:rPr lang="en-US" dirty="0"/>
              <a:t>And a lot more </a:t>
            </a:r>
            <a:r>
              <a:rPr lang="en-US" dirty="0" err="1"/>
              <a:t>stackoverflow</a:t>
            </a:r>
            <a:r>
              <a:rPr lang="en-US" dirty="0"/>
              <a:t> links..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10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146" name="Picture 2" descr="A close-up of a spider&#10;&#10;Description automatically generated with low confidence">
            <a:extLst>
              <a:ext uri="{FF2B5EF4-FFF2-40B4-BE49-F238E27FC236}">
                <a16:creationId xmlns:a16="http://schemas.microsoft.com/office/drawing/2014/main" id="{C85A4B4F-2C55-77DB-59FD-2049E8DB85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4" b="11567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2E5C2D-5948-3035-0866-08BA2982533D}"/>
              </a:ext>
            </a:extLst>
          </p:cNvPr>
          <p:cNvSpPr txBox="1"/>
          <p:nvPr/>
        </p:nvSpPr>
        <p:spPr>
          <a:xfrm>
            <a:off x="643466" y="643467"/>
            <a:ext cx="10905059" cy="33303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600" cap="all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247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3" name="Rectangle 72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54" name="Rectangle 74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55" name="Rectangle 76">
            <a:extLst>
              <a:ext uri="{FF2B5EF4-FFF2-40B4-BE49-F238E27FC236}">
                <a16:creationId xmlns:a16="http://schemas.microsoft.com/office/drawing/2014/main" id="{20C97E5C-C165-417B-BBDE-6701E226B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6" name="Rectangle 78">
            <a:extLst>
              <a:ext uri="{FF2B5EF4-FFF2-40B4-BE49-F238E27FC236}">
                <a16:creationId xmlns:a16="http://schemas.microsoft.com/office/drawing/2014/main" id="{95D0E1C6-221C-4835-B0D4-24184F6B6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rgbClr val="E729C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98F2782-0AD1-4AB6-BBB8-3BA1BB416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Demo - Applied Post">
            <a:extLst>
              <a:ext uri="{FF2B5EF4-FFF2-40B4-BE49-F238E27FC236}">
                <a16:creationId xmlns:a16="http://schemas.microsoft.com/office/drawing/2014/main" id="{87FE3A05-C991-7303-AB07-654FA21518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4006" y="1123527"/>
            <a:ext cx="8083982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888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5DE9-065F-F02E-1734-3B6F7CF83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92C63-6EC3-3423-D430-08C4A2F58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Overview</a:t>
            </a:r>
          </a:p>
          <a:p>
            <a:r>
              <a:rPr lang="en-US" dirty="0"/>
              <a:t>Basic Approach</a:t>
            </a:r>
          </a:p>
          <a:p>
            <a:r>
              <a:rPr lang="en-US" dirty="0"/>
              <a:t>Basic CUDA implementation</a:t>
            </a:r>
          </a:p>
          <a:p>
            <a:r>
              <a:rPr lang="en-US" dirty="0"/>
              <a:t>Basic </a:t>
            </a:r>
            <a:r>
              <a:rPr lang="en-US" dirty="0" err="1"/>
              <a:t>OneAPI</a:t>
            </a:r>
            <a:r>
              <a:rPr lang="en-US" dirty="0"/>
              <a:t> implementation</a:t>
            </a:r>
          </a:p>
          <a:p>
            <a:r>
              <a:rPr lang="en-US" dirty="0"/>
              <a:t>Optimized approach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Comparing CUDA &amp; </a:t>
            </a:r>
            <a:r>
              <a:rPr lang="en-US" dirty="0" err="1"/>
              <a:t>oneAPI</a:t>
            </a:r>
            <a:r>
              <a:rPr lang="en-US" dirty="0"/>
              <a:t> environments</a:t>
            </a:r>
          </a:p>
          <a:p>
            <a:r>
              <a:rPr lang="en-US" dirty="0"/>
              <a:t>Challenges faced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046441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8B3F5B-9D13-8E9F-C937-105F75EDD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011413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Overview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C325-99C4-6937-6C1E-90916DBD4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896533"/>
            <a:ext cx="7011413" cy="3962266"/>
          </a:xfrm>
        </p:spPr>
        <p:txBody>
          <a:bodyPr>
            <a:normAutofit/>
          </a:bodyPr>
          <a:lstStyle/>
          <a:p>
            <a:r>
              <a:rPr lang="en-US" b="1" dirty="0"/>
              <a:t>Telomeric Pattern: </a:t>
            </a:r>
            <a:r>
              <a:rPr lang="en-US" dirty="0"/>
              <a:t>TTAGGGTTAGGGTTAGGGTTAGGG</a:t>
            </a:r>
          </a:p>
          <a:p>
            <a:r>
              <a:rPr lang="en-US" b="1" dirty="0"/>
              <a:t>Problem Statement: </a:t>
            </a:r>
            <a:r>
              <a:rPr lang="en-US" dirty="0"/>
              <a:t>To identify the DNA sequences which contains the telomeric pattern</a:t>
            </a:r>
          </a:p>
          <a:p>
            <a:r>
              <a:rPr lang="en-US" b="1" dirty="0"/>
              <a:t>Motivation behind choosing this project:</a:t>
            </a:r>
          </a:p>
          <a:p>
            <a:pPr lvl="1"/>
            <a:r>
              <a:rPr lang="en-US" dirty="0"/>
              <a:t>Straight forward problem </a:t>
            </a:r>
          </a:p>
          <a:p>
            <a:pPr lvl="1"/>
            <a:r>
              <a:rPr lang="en-US" dirty="0"/>
              <a:t>Apt domain</a:t>
            </a:r>
          </a:p>
          <a:p>
            <a:r>
              <a:rPr lang="en-US" dirty="0"/>
              <a:t>KMP pattern searching algorithm has been modified and used:</a:t>
            </a:r>
          </a:p>
          <a:p>
            <a:pPr lvl="1"/>
            <a:r>
              <a:rPr lang="en-US" dirty="0"/>
              <a:t>The read must contain the "TTAGGGTTAGGGTTAGGGTTAGGG" pattern at least twice.</a:t>
            </a:r>
          </a:p>
          <a:p>
            <a:pPr lvl="1"/>
            <a:r>
              <a:rPr lang="en-US" dirty="0"/>
              <a:t>The last occurrence of the pattern must be located near the read's end (less than 20,000 bases from the end of the read).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7A5818-CFCD-3DFF-8518-A8D373916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532" y="1249793"/>
            <a:ext cx="3555947" cy="4819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04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D7F6-4753-A680-769A-2199F8B51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4C4D7-7D6B-15E1-02E3-99F051A1C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Datasets provided:</a:t>
            </a:r>
          </a:p>
          <a:p>
            <a:pPr lvl="1"/>
            <a:r>
              <a:rPr lang="en-US" dirty="0"/>
              <a:t>subset_na12878dataset_15GB.fasta</a:t>
            </a:r>
          </a:p>
          <a:p>
            <a:pPr lvl="1"/>
            <a:r>
              <a:rPr lang="en-US" dirty="0"/>
              <a:t>na12878dataset_25GB.fasta</a:t>
            </a:r>
          </a:p>
          <a:p>
            <a:pPr lvl="1"/>
            <a:r>
              <a:rPr lang="en-US" dirty="0"/>
              <a:t>chm13_dataset_375GB.fasta</a:t>
            </a:r>
          </a:p>
          <a:p>
            <a:r>
              <a:rPr lang="en-US" dirty="0"/>
              <a:t>The datasets has DNA pieces in </a:t>
            </a:r>
            <a:r>
              <a:rPr lang="en-US" dirty="0" err="1"/>
              <a:t>fasta</a:t>
            </a:r>
            <a:r>
              <a:rPr lang="en-US" dirty="0"/>
              <a:t> format. </a:t>
            </a:r>
          </a:p>
          <a:p>
            <a:r>
              <a:rPr lang="en-US" dirty="0"/>
              <a:t>Each DNA piece has a </a:t>
            </a:r>
            <a:r>
              <a:rPr lang="en-US" dirty="0" err="1"/>
              <a:t>read_ID</a:t>
            </a:r>
            <a:r>
              <a:rPr lang="en-US" dirty="0"/>
              <a:t>(ID of that sequence) followed by actual DNA sequence </a:t>
            </a:r>
          </a:p>
          <a:p>
            <a:r>
              <a:rPr lang="en-US" b="1" dirty="0"/>
              <a:t>Example: </a:t>
            </a:r>
          </a:p>
          <a:p>
            <a:pPr marL="324000" lvl="1" indent="0">
              <a:buNone/>
            </a:pPr>
            <a:r>
              <a:rPr lang="en-US" dirty="0"/>
              <a:t>&gt;Read_ID1</a:t>
            </a:r>
          </a:p>
          <a:p>
            <a:pPr marL="324000" lvl="1" indent="0">
              <a:buNone/>
            </a:pPr>
            <a:r>
              <a:rPr lang="en-US" dirty="0"/>
              <a:t>CAATTCCGATAGGCCTATATAGGAAAACCCTAAGGTAAGGGGCT</a:t>
            </a:r>
          </a:p>
        </p:txBody>
      </p:sp>
    </p:spTree>
    <p:extLst>
      <p:ext uri="{BB962C8B-B14F-4D97-AF65-F5344CB8AC3E}">
        <p14:creationId xmlns:p14="http://schemas.microsoft.com/office/powerpoint/2010/main" val="841507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0BBC8-AC6D-E125-4D7C-D4B05A38E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approach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971FE11-DE41-DF6D-BC1D-E3A362853C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9414807"/>
              </p:ext>
            </p:extLst>
          </p:nvPr>
        </p:nvGraphicFramePr>
        <p:xfrm>
          <a:off x="968953" y="2614426"/>
          <a:ext cx="10031557" cy="29231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5257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E976-85FE-D0FD-E66A-A0C767BE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cuda</a:t>
            </a:r>
            <a:r>
              <a:rPr lang="en-US" dirty="0"/>
              <a:t>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B9A7E-3093-AE91-1170-CC7672F9A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Fetch input data</a:t>
            </a:r>
          </a:p>
          <a:p>
            <a:r>
              <a:rPr lang="en-US" dirty="0" err="1"/>
              <a:t>cudaMalloc</a:t>
            </a:r>
            <a:r>
              <a:rPr lang="en-US" dirty="0"/>
              <a:t>()</a:t>
            </a:r>
          </a:p>
          <a:p>
            <a:r>
              <a:rPr lang="en-US" dirty="0" err="1"/>
              <a:t>cudaMemcpy</a:t>
            </a:r>
            <a:r>
              <a:rPr lang="en-US" dirty="0"/>
              <a:t>(…., </a:t>
            </a:r>
            <a:r>
              <a:rPr lang="en-US" dirty="0" err="1"/>
              <a:t>cudaMemcpyHostToDevice</a:t>
            </a:r>
            <a:r>
              <a:rPr lang="en-US" dirty="0"/>
              <a:t>)</a:t>
            </a:r>
          </a:p>
          <a:p>
            <a:r>
              <a:rPr lang="en-US" dirty="0"/>
              <a:t>Kernel&lt;&lt;&lt;1,1&gt;&gt;&gt;() - Pattern searching using KMP </a:t>
            </a:r>
          </a:p>
          <a:p>
            <a:r>
              <a:rPr lang="en-US" dirty="0" err="1"/>
              <a:t>cudaMemcpy</a:t>
            </a:r>
            <a:r>
              <a:rPr lang="en-US" dirty="0"/>
              <a:t>(…., </a:t>
            </a:r>
            <a:r>
              <a:rPr lang="en-US" dirty="0" err="1"/>
              <a:t>cudaMemcpyDeviceToHost</a:t>
            </a:r>
            <a:r>
              <a:rPr lang="en-US" dirty="0"/>
              <a:t>)</a:t>
            </a:r>
          </a:p>
          <a:p>
            <a:r>
              <a:rPr lang="en-US" dirty="0" err="1"/>
              <a:t>cudaFree</a:t>
            </a:r>
            <a:r>
              <a:rPr lang="en-US" dirty="0"/>
              <a:t>()</a:t>
            </a:r>
          </a:p>
          <a:p>
            <a:r>
              <a:rPr lang="en-US" dirty="0"/>
              <a:t>Write matched sequences to output file </a:t>
            </a:r>
          </a:p>
        </p:txBody>
      </p:sp>
    </p:spTree>
    <p:extLst>
      <p:ext uri="{BB962C8B-B14F-4D97-AF65-F5344CB8AC3E}">
        <p14:creationId xmlns:p14="http://schemas.microsoft.com/office/powerpoint/2010/main" val="971811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D01F7-C35B-2EC0-CC53-630A3A9AC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oneapi</a:t>
            </a:r>
            <a:r>
              <a:rPr lang="en-US" dirty="0"/>
              <a:t>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98B58-97DD-9564-772A-B03E5667F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Fetch input data</a:t>
            </a:r>
          </a:p>
          <a:p>
            <a:r>
              <a:rPr lang="en-US" dirty="0" err="1"/>
              <a:t>malloc_device</a:t>
            </a:r>
            <a:r>
              <a:rPr lang="en-US" dirty="0"/>
              <a:t>&lt;datatype&gt;()</a:t>
            </a:r>
          </a:p>
          <a:p>
            <a:r>
              <a:rPr lang="en-US" dirty="0" err="1"/>
              <a:t>q.memcpy</a:t>
            </a:r>
            <a:r>
              <a:rPr lang="en-US" dirty="0"/>
              <a:t>(</a:t>
            </a:r>
            <a:r>
              <a:rPr lang="en-US" dirty="0" err="1"/>
              <a:t>dest</a:t>
            </a:r>
            <a:r>
              <a:rPr lang="en-US" dirty="0"/>
              <a:t>, </a:t>
            </a:r>
            <a:r>
              <a:rPr lang="en-US" dirty="0" err="1"/>
              <a:t>src</a:t>
            </a:r>
            <a:r>
              <a:rPr lang="en-US" dirty="0"/>
              <a:t>, size).wait()</a:t>
            </a:r>
          </a:p>
          <a:p>
            <a:r>
              <a:rPr lang="en-US" dirty="0" err="1"/>
              <a:t>q.parallel_for</a:t>
            </a:r>
            <a:r>
              <a:rPr lang="en-US" dirty="0"/>
              <a:t>(range&lt;1&gt;(N), [=](id&lt;1&gt; index) {…} – Pattern searching using KMP</a:t>
            </a:r>
          </a:p>
          <a:p>
            <a:r>
              <a:rPr lang="en-US" dirty="0" err="1"/>
              <a:t>q.memcpy</a:t>
            </a:r>
            <a:r>
              <a:rPr lang="en-US" dirty="0"/>
              <a:t>(</a:t>
            </a:r>
            <a:r>
              <a:rPr lang="en-US" dirty="0" err="1"/>
              <a:t>dest</a:t>
            </a:r>
            <a:r>
              <a:rPr lang="en-US" dirty="0"/>
              <a:t>, </a:t>
            </a:r>
            <a:r>
              <a:rPr lang="en-US" dirty="0" err="1"/>
              <a:t>src</a:t>
            </a:r>
            <a:r>
              <a:rPr lang="en-US" dirty="0"/>
              <a:t>, size).wait()</a:t>
            </a:r>
          </a:p>
          <a:p>
            <a:r>
              <a:rPr lang="en-US" dirty="0"/>
              <a:t>free()</a:t>
            </a:r>
          </a:p>
          <a:p>
            <a:r>
              <a:rPr lang="en-US" dirty="0"/>
              <a:t>Write matched sequences to output file</a:t>
            </a:r>
          </a:p>
        </p:txBody>
      </p:sp>
    </p:spTree>
    <p:extLst>
      <p:ext uri="{BB962C8B-B14F-4D97-AF65-F5344CB8AC3E}">
        <p14:creationId xmlns:p14="http://schemas.microsoft.com/office/powerpoint/2010/main" val="1771531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BFD2-FAD9-FD7F-76BF-926F0E585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OPTIMIZED 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4F58ABE-5995-8C95-F4A1-07BD5550D7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8672505"/>
              </p:ext>
            </p:extLst>
          </p:nvPr>
        </p:nvGraphicFramePr>
        <p:xfrm>
          <a:off x="2709196" y="1760538"/>
          <a:ext cx="8098556" cy="3028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C8BF88E7-483B-6539-A87C-ACEA05829CF4}"/>
              </a:ext>
            </a:extLst>
          </p:cNvPr>
          <p:cNvGrpSpPr/>
          <p:nvPr/>
        </p:nvGrpSpPr>
        <p:grpSpPr>
          <a:xfrm>
            <a:off x="1760146" y="2800027"/>
            <a:ext cx="1898099" cy="949049"/>
            <a:chOff x="1751519" y="1039489"/>
            <a:chExt cx="1898099" cy="949049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9C9F3FF-1FB3-F851-4DC7-E17EEE97FEC9}"/>
                </a:ext>
              </a:extLst>
            </p:cNvPr>
            <p:cNvSpPr/>
            <p:nvPr/>
          </p:nvSpPr>
          <p:spPr>
            <a:xfrm>
              <a:off x="1751519" y="1039489"/>
              <a:ext cx="1898099" cy="94904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1487053"/>
                <a:satOff val="252"/>
                <a:lumOff val="-8037"/>
                <a:alphaOff val="0"/>
              </a:schemeClr>
            </a:fillRef>
            <a:effectRef idx="0">
              <a:schemeClr val="accent5">
                <a:hueOff val="-1487053"/>
                <a:satOff val="252"/>
                <a:lumOff val="-8037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2E9F5F73-7408-CC75-F988-E82180A7D53C}"/>
                </a:ext>
              </a:extLst>
            </p:cNvPr>
            <p:cNvSpPr txBox="1"/>
            <p:nvPr/>
          </p:nvSpPr>
          <p:spPr>
            <a:xfrm>
              <a:off x="1797848" y="1085818"/>
              <a:ext cx="1805441" cy="856391"/>
            </a:xfrm>
            <a:prstGeom prst="rect">
              <a:avLst/>
            </a:prstGeom>
            <a:grp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kern="1200" dirty="0"/>
                <a:t>Allocate size for N DNA </a:t>
              </a:r>
              <a:r>
                <a:rPr lang="en-US" dirty="0"/>
                <a:t>pieces</a:t>
              </a:r>
              <a:endParaRPr lang="en-US" kern="1200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BED22CD-84D1-1B9C-9C65-07DBC0E1A331}"/>
              </a:ext>
            </a:extLst>
          </p:cNvPr>
          <p:cNvGrpSpPr/>
          <p:nvPr/>
        </p:nvGrpSpPr>
        <p:grpSpPr>
          <a:xfrm>
            <a:off x="5809424" y="5358031"/>
            <a:ext cx="1898099" cy="949049"/>
            <a:chOff x="3100228" y="2078156"/>
            <a:chExt cx="1898099" cy="949049"/>
          </a:xfrm>
          <a:solidFill>
            <a:schemeClr val="accent5">
              <a:lumMod val="75000"/>
            </a:schemeClr>
          </a:solidFill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3AB1DD5-84E1-8D42-674D-DE7A1267EF4C}"/>
                </a:ext>
              </a:extLst>
            </p:cNvPr>
            <p:cNvSpPr/>
            <p:nvPr/>
          </p:nvSpPr>
          <p:spPr>
            <a:xfrm>
              <a:off x="3100228" y="2078156"/>
              <a:ext cx="1898099" cy="949049"/>
            </a:xfrm>
            <a:prstGeom prst="roundRect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-991368"/>
                <a:satOff val="168"/>
                <a:lumOff val="-5358"/>
                <a:alphaOff val="0"/>
              </a:schemeClr>
            </a:fillRef>
            <a:effectRef idx="0">
              <a:schemeClr val="accent5">
                <a:hueOff val="-991368"/>
                <a:satOff val="168"/>
                <a:lumOff val="-5358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65FC2CE4-8244-FDCA-FE25-946C1A018702}"/>
                </a:ext>
              </a:extLst>
            </p:cNvPr>
            <p:cNvSpPr txBox="1"/>
            <p:nvPr/>
          </p:nvSpPr>
          <p:spPr>
            <a:xfrm>
              <a:off x="3146557" y="2124485"/>
              <a:ext cx="1805441" cy="856391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Deallocate size of N DNA pieces</a:t>
              </a:r>
            </a:p>
          </p:txBody>
        </p:sp>
      </p:grpSp>
      <p:sp>
        <p:nvSpPr>
          <p:cNvPr id="3" name="Right Arrow 2">
            <a:extLst>
              <a:ext uri="{FF2B5EF4-FFF2-40B4-BE49-F238E27FC236}">
                <a16:creationId xmlns:a16="http://schemas.microsoft.com/office/drawing/2014/main" id="{C7FD58BA-27C1-D810-1B87-55451571B548}"/>
              </a:ext>
            </a:extLst>
          </p:cNvPr>
          <p:cNvSpPr/>
          <p:nvPr/>
        </p:nvSpPr>
        <p:spPr>
          <a:xfrm>
            <a:off x="3741576" y="3167737"/>
            <a:ext cx="653142" cy="27525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33765F71-FBF8-074E-6332-BF2520ACEE0B}"/>
              </a:ext>
            </a:extLst>
          </p:cNvPr>
          <p:cNvSpPr/>
          <p:nvPr/>
        </p:nvSpPr>
        <p:spPr>
          <a:xfrm rot="5400000">
            <a:off x="6516857" y="4939210"/>
            <a:ext cx="483229" cy="275255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86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F9A0-671C-8248-BB1E-9858880AB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07ABD-FDA5-9404-00C0-A705770B22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allocate memory for all input data at once, hence processing chunk of data at a time (N pieces)</a:t>
            </a:r>
          </a:p>
          <a:p>
            <a:r>
              <a:rPr lang="en-US" dirty="0"/>
              <a:t>Launching each pattern finding task of a sequence on a different thread (N threads)</a:t>
            </a:r>
          </a:p>
          <a:p>
            <a:r>
              <a:rPr lang="en-US" dirty="0"/>
              <a:t>Reusing the same constant allocated memory for all input data</a:t>
            </a:r>
          </a:p>
          <a:p>
            <a:r>
              <a:rPr lang="en-US" dirty="0"/>
              <a:t>Pinned Memory implementation in CUDA – </a:t>
            </a:r>
            <a:r>
              <a:rPr lang="en-US" dirty="0" err="1"/>
              <a:t>cudaMallocHost</a:t>
            </a:r>
            <a:r>
              <a:rPr lang="en-US" dirty="0"/>
              <a:t>() </a:t>
            </a:r>
          </a:p>
          <a:p>
            <a:r>
              <a:rPr lang="en-US" dirty="0"/>
              <a:t>Explicit Unified Shared Memory(USM) Allocation in </a:t>
            </a:r>
            <a:r>
              <a:rPr lang="en-US" dirty="0" err="1"/>
              <a:t>OneAPI</a:t>
            </a:r>
            <a:r>
              <a:rPr lang="en-US" dirty="0"/>
              <a:t> – </a:t>
            </a:r>
            <a:r>
              <a:rPr lang="en-US" dirty="0" err="1"/>
              <a:t>malloc_device</a:t>
            </a:r>
            <a:r>
              <a:rPr lang="en-US" dirty="0"/>
              <a:t>&lt;datatype&gt;()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72567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E729C4"/>
      </a:accent1>
      <a:accent2>
        <a:srgbClr val="A917D5"/>
      </a:accent2>
      <a:accent3>
        <a:srgbClr val="6C29E7"/>
      </a:accent3>
      <a:accent4>
        <a:srgbClr val="2D39D9"/>
      </a:accent4>
      <a:accent5>
        <a:srgbClr val="2985E7"/>
      </a:accent5>
      <a:accent6>
        <a:srgbClr val="17BDD0"/>
      </a:accent6>
      <a:hlink>
        <a:srgbClr val="3F68BF"/>
      </a:hlink>
      <a:folHlink>
        <a:srgbClr val="7F7F7F"/>
      </a:folHlink>
    </a:clrScheme>
    <a:fontScheme name="Dividend">
      <a:maj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ova Ligh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3383</TotalTime>
  <Words>741</Words>
  <Application>Microsoft Macintosh PowerPoint</Application>
  <PresentationFormat>Widescreen</PresentationFormat>
  <Paragraphs>104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Arial Nova Light</vt:lpstr>
      <vt:lpstr>Wingdings 2</vt:lpstr>
      <vt:lpstr>DividendVTI</vt:lpstr>
      <vt:lpstr>Telomeric pattern searching in DNA sequences</vt:lpstr>
      <vt:lpstr>Agenda</vt:lpstr>
      <vt:lpstr>Overview</vt:lpstr>
      <vt:lpstr>Overview</vt:lpstr>
      <vt:lpstr>Basic approach</vt:lpstr>
      <vt:lpstr>Basic cuda approach</vt:lpstr>
      <vt:lpstr>Basic oneapi approach</vt:lpstr>
      <vt:lpstr>OPTIMIZED approach</vt:lpstr>
      <vt:lpstr>Optimized approach</vt:lpstr>
      <vt:lpstr>Results</vt:lpstr>
      <vt:lpstr>Comparing cuda &amp; oneapi </vt:lpstr>
      <vt:lpstr>Challenges faced</vt:lpstr>
      <vt:lpstr>FUTURE work</vt:lpstr>
      <vt:lpstr>References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Telomeric pattern searching in DNA sequences</dc:title>
  <dc:creator>arunk.msis@gmail.com</dc:creator>
  <cp:lastModifiedBy>arunk.msis@gmail.com</cp:lastModifiedBy>
  <cp:revision>13</cp:revision>
  <dcterms:created xsi:type="dcterms:W3CDTF">2022-04-30T14:31:20Z</dcterms:created>
  <dcterms:modified xsi:type="dcterms:W3CDTF">2022-05-03T13:41:40Z</dcterms:modified>
</cp:coreProperties>
</file>

<file path=docProps/thumbnail.jpeg>
</file>